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Optimistic Display Medium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Optimistic Text"/>
      <p:regular r:id="rId23"/>
      <p:bold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Optimistic Display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ptimisticText-bold.fntdata"/><Relationship Id="rId23" Type="http://schemas.openxmlformats.org/officeDocument/2006/relationships/font" Target="fonts/OptimisticTex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timisticDispl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OptimisticDisplayMedium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font" Target="fonts/OptimisticDisplay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f722ade64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f722ade64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大家好，我是北京大学的孟念。如果有任何问题听懂我，可以直接说出来。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今天我想介绍一下我对这个Hateful Memes Challenge的研究。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gaf722ade64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d0fcdb9d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d0fcdb9d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好</a:t>
            </a:r>
            <a:r>
              <a:rPr lang="en"/>
              <a:t>谢谢大家！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f722ade64_0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f722ade64_0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内容就是如下</a:t>
            </a:r>
            <a:endParaRPr/>
          </a:p>
        </p:txBody>
      </p:sp>
      <p:sp>
        <p:nvSpPr>
          <p:cNvPr id="232" name="Google Shape;232;gaf722ade64_0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7daee70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7daee70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好，我先介绍一下背景。其实这个数据集是比赛的一部分。这个比赛叫Hateful Memes。他是去年进行的。</a:t>
            </a:r>
            <a:endParaRPr sz="1200">
              <a:solidFill>
                <a:srgbClr val="677B8C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在drivendata的平台上。跟kaggle差不多的一个平台。</a:t>
            </a:r>
            <a:endParaRPr sz="1200">
              <a:solidFill>
                <a:srgbClr val="677B8C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这个比赛的目的就是分类一个网络模因是不是hateful。因为Facebook呢，它们想删除hateful的memes。</a:t>
            </a:r>
            <a:endParaRPr sz="1200">
              <a:solidFill>
                <a:srgbClr val="677B8C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77B8C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240" name="Google Shape;240;gd7daee704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7daee7049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7daee7049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我们先看一下数据的结构。每个meme包含了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图像和文本。为了增加难度，数据集也包括文本和视觉的confounder。confounder是什么呢。你们看这些图像就明白了。confounder就是通过交换文本或者图像，从hateful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变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为not hateful。比如说，左边的那两个meme都是hateful的。你们读一下；就是下面的meme，它的text就是你看这么多人喜欢你；然后图像里面没有人，是吧。所以这个很不礼貌。所以它是hateful</a:t>
            </a:r>
            <a:endParaRPr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然后右边的四个meme是通过交换文本或者图像成为了不hateful。可以理解吗？</a:t>
            </a:r>
            <a:endParaRPr/>
          </a:p>
        </p:txBody>
      </p:sp>
      <p:sp>
        <p:nvSpPr>
          <p:cNvPr id="250" name="Google Shape;250;gd7daee7049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d0fcdb9d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d0fcdb9d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52400" rtl="0" algn="just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然后，对测试集的预测是用 Area Under The Curve (AUC) 来评分(</a:t>
            </a:r>
            <a:r>
              <a:rPr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píng fēn)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。直观地说，对每个meme的hatefulness进行排序是最重要的。概率值本身是高或者低并不重要，重要的只是如何对每个meme进行排序。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右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边的图里面，你们可以看到红色的那边就是我的score。准确率是最低的，他就是百分之六十九69，但是AUROC比较好，就是百分之八十三。这是因为我是对排序做优化。我不关预测的标签是1或者是0.</a:t>
            </a:r>
            <a:endParaRPr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2" name="Google Shape;262;gdd0fcdb9d3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d0fcdb9d3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d0fcdb9d3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后来，我介绍一下我的方案。数据集包括很多重复数据。就是说文本和图像很相似。它们可能让模型的训练变得不好，所以应该删除重复数据。为了识别相似的文本，我使用Levenshtein距离。它是从一个词到另外一个词的编辑次数(</a:t>
            </a:r>
            <a:r>
              <a:rPr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biān jí</a:t>
            </a:r>
            <a:r>
              <a:rPr b="1"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cì shù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)。我计算每个样本之间Levenshtein距离。然后，我需要检查Levenshtein距离非常小的样本的图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像是不是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相似的，所以我使用了一个感知哈希函数 (</a:t>
            </a:r>
            <a:r>
              <a:rPr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gǎnzhīhāxīhán shù 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perceptual hash function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)。它可以找到所有看起来相似的memes。剩下的数据都是重复的。如果两个重复的标签不同，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我就把那两个meme都删除，因为我不知道哪一个是对的。如果标签是一样的，我就保留其中一个。</a:t>
            </a:r>
            <a:endParaRPr/>
          </a:p>
        </p:txBody>
      </p:sp>
      <p:sp>
        <p:nvSpPr>
          <p:cNvPr id="275" name="Google Shape;275;gdd0fcdb9d3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d0fcdb9d3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d0fcdb9d3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然后我是用detectron2框架从图像中提取出（</a:t>
            </a:r>
            <a:r>
              <a:rPr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tíqǔ</a:t>
            </a:r>
            <a:r>
              <a:rPr b="1"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chū</a:t>
            </a:r>
            <a:r>
              <a:rPr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）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RoIs（Regions of Interest）。使用RoIs而不是整个图像可以加快训练过程（</a:t>
            </a:r>
            <a:r>
              <a:rPr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xùn liàn）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。然后它们仍然包括最重要的部分。你们可以看右边的图片，RoIs就是那些绿色的长方形（</a:t>
            </a:r>
            <a:r>
              <a:rPr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cháng fāng xíng）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。</a:t>
            </a:r>
            <a:endParaRPr/>
          </a:p>
        </p:txBody>
      </p:sp>
      <p:sp>
        <p:nvSpPr>
          <p:cNvPr id="287" name="Google Shape;287;gdd0fcdb9d3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d0fcdb9d3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d0fcdb9d3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然后我用了一些深度学习模型进行训练。我在这儿只想介绍其中一个。他叫VisualBERT。我把刚才提取的RoI和文本一起送入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一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个transformer模型。然后，那个transformer模型，他会通过attention（</a:t>
            </a:r>
            <a:r>
              <a:rPr lang="en" sz="1250">
                <a:solidFill>
                  <a:srgbClr val="2A3235"/>
                </a:solidFill>
                <a:latin typeface="Roboto"/>
                <a:ea typeface="Roboto"/>
                <a:cs typeface="Roboto"/>
                <a:sym typeface="Roboto"/>
              </a:rPr>
              <a:t>jī zhì zhe）</a:t>
            </a: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的方法计算文本和图像之间的关系。</a:t>
            </a:r>
            <a:endParaRPr/>
          </a:p>
        </p:txBody>
      </p:sp>
      <p:sp>
        <p:nvSpPr>
          <p:cNvPr id="298" name="Google Shape;298;gdd0fcdb9d3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d0fcdb9d3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d0fcdb9d3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52400" rtl="0" algn="just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然后结果就是这样的。其实Facebook AI,它们提供了一个基线，就是上面的那些模型。他们也用了VisualBERT,但是没做什么改进。因为我把模型改进了一点，所以我的VisualBERT比它们好一点。然后我还用别的一些模型，比如说百度提出的ERNIE-VIL。最后进行Ensembling。它是一种结合起来几个模型的方法。最简单的Ensemble方法是对模型预测进行平均。我用的是更复杂一点。</a:t>
            </a:r>
            <a:endParaRPr/>
          </a:p>
        </p:txBody>
      </p:sp>
      <p:sp>
        <p:nvSpPr>
          <p:cNvPr id="310" name="Google Shape;310;gdd0fcdb9d3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">
  <p:cSld name="TITLE_1_1_3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-7365" l="1959" r="1969" t="-7365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343625" y="1170750"/>
            <a:ext cx="69657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4500"/>
              <a:buNone/>
              <a:defRPr sz="4500">
                <a:solidFill>
                  <a:srgbClr val="3448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60000" y="26639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None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60000" y="29105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None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">
  <p:cSld name="TITLE_1_1_3_1_1_1">
    <p:bg>
      <p:bgPr>
        <a:solidFill>
          <a:srgbClr val="34485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-8356" l="1133" r="1143" t="-8356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ctrTitle"/>
          </p:nvPr>
        </p:nvSpPr>
        <p:spPr>
          <a:xfrm>
            <a:off x="343625" y="1170750"/>
            <a:ext cx="69657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60000" y="26639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200"/>
              <a:buFont typeface="Optimistic Text"/>
              <a:buNone/>
              <a:defRPr sz="12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500"/>
              <a:buNone/>
              <a:defRPr sz="1500">
                <a:solidFill>
                  <a:srgbClr val="677B8C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400"/>
              <a:buNone/>
              <a:defRPr sz="1400">
                <a:solidFill>
                  <a:srgbClr val="677B8C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subTitle"/>
          </p:nvPr>
        </p:nvSpPr>
        <p:spPr>
          <a:xfrm>
            <a:off x="360000" y="29105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000"/>
              <a:buFont typeface="Optimistic Text"/>
              <a:buNone/>
              <a:defRPr sz="10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500"/>
              <a:buNone/>
              <a:defRPr sz="1500">
                <a:solidFill>
                  <a:srgbClr val="677B8C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400"/>
              <a:buNone/>
              <a:defRPr sz="1400">
                <a:solidFill>
                  <a:srgbClr val="677B8C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3 Title Slide">
  <p:cSld name="TITLE_1_1_3_1_1">
    <p:bg>
      <p:bgPr>
        <a:solidFill>
          <a:srgbClr val="F0EBF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-119073" l="-6934" r="-6934" t="-119107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type="ctrTitle"/>
          </p:nvPr>
        </p:nvSpPr>
        <p:spPr>
          <a:xfrm>
            <a:off x="343625" y="1170750"/>
            <a:ext cx="69657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4500"/>
              <a:buNone/>
              <a:defRPr sz="4500">
                <a:solidFill>
                  <a:srgbClr val="4B05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None/>
              <a:defRPr>
                <a:solidFill>
                  <a:srgbClr val="4B05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None/>
              <a:defRPr>
                <a:solidFill>
                  <a:srgbClr val="4B05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None/>
              <a:defRPr>
                <a:solidFill>
                  <a:srgbClr val="4B05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None/>
              <a:defRPr>
                <a:solidFill>
                  <a:srgbClr val="4B05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None/>
              <a:defRPr>
                <a:solidFill>
                  <a:srgbClr val="4B05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None/>
              <a:defRPr>
                <a:solidFill>
                  <a:srgbClr val="4B05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None/>
              <a:defRPr>
                <a:solidFill>
                  <a:srgbClr val="4B05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None/>
              <a:defRPr>
                <a:solidFill>
                  <a:srgbClr val="4B0550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360000" y="26639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200"/>
              <a:buFont typeface="Optimistic Text"/>
              <a:buNone/>
              <a:defRPr sz="1200">
                <a:solidFill>
                  <a:srgbClr val="874B9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500"/>
              <a:buNone/>
              <a:defRPr sz="1500">
                <a:solidFill>
                  <a:srgbClr val="874B9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400"/>
              <a:buNone/>
              <a:defRPr sz="1400">
                <a:solidFill>
                  <a:srgbClr val="874B9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subTitle"/>
          </p:nvPr>
        </p:nvSpPr>
        <p:spPr>
          <a:xfrm>
            <a:off x="360000" y="29105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000"/>
              <a:buFont typeface="Optimistic Text"/>
              <a:buNone/>
              <a:defRPr sz="1000">
                <a:solidFill>
                  <a:srgbClr val="874B9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500"/>
              <a:buNone/>
              <a:defRPr sz="1500">
                <a:solidFill>
                  <a:srgbClr val="874B9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400"/>
              <a:buNone/>
              <a:defRPr sz="1400">
                <a:solidFill>
                  <a:srgbClr val="874B9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74B91"/>
              </a:buClr>
              <a:buSzPts val="1200"/>
              <a:buNone/>
              <a:defRPr sz="1200">
                <a:solidFill>
                  <a:srgbClr val="874B9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 2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360000" y="360000"/>
            <a:ext cx="55527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60000" y="43022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subTitle"/>
          </p:nvPr>
        </p:nvSpPr>
        <p:spPr>
          <a:xfrm>
            <a:off x="360000" y="4501925"/>
            <a:ext cx="5118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None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-106152" l="-2587" r="-2576" t="-106152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 3">
  <p:cSld name="TITLE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ctrTitle"/>
          </p:nvPr>
        </p:nvSpPr>
        <p:spPr>
          <a:xfrm>
            <a:off x="360000" y="360000"/>
            <a:ext cx="4693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13286" l="0" r="0" t="2353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360000" y="1328100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None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8"/>
          <p:cNvSpPr txBox="1"/>
          <p:nvPr>
            <p:ph idx="2" type="subTitle"/>
          </p:nvPr>
        </p:nvSpPr>
        <p:spPr>
          <a:xfrm>
            <a:off x="360000" y="1574700"/>
            <a:ext cx="5118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None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-106152" l="-2587" r="-2576" t="-106152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idx="3" type="ctrTitle"/>
          </p:nvPr>
        </p:nvSpPr>
        <p:spPr>
          <a:xfrm>
            <a:off x="360000" y="360000"/>
            <a:ext cx="55527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 4">
  <p:cSld name="TITLE_1_1_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ctrTitle"/>
          </p:nvPr>
        </p:nvSpPr>
        <p:spPr>
          <a:xfrm>
            <a:off x="360000" y="360000"/>
            <a:ext cx="4693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1458" l="817" r="64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360000" y="1587600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timistic Text"/>
              <a:buNone/>
              <a:defRPr sz="12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subTitle"/>
          </p:nvPr>
        </p:nvSpPr>
        <p:spPr>
          <a:xfrm>
            <a:off x="360000" y="1834200"/>
            <a:ext cx="5118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timistic Text"/>
              <a:buNone/>
              <a:defRPr sz="10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 b="-6625" l="2588" r="2588" t="-6625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idx="3" type="ctrTitle"/>
          </p:nvPr>
        </p:nvSpPr>
        <p:spPr>
          <a:xfrm>
            <a:off x="360000" y="360000"/>
            <a:ext cx="4693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 5" type="title">
  <p:cSld name="TITLE">
    <p:bg>
      <p:bgPr>
        <a:solidFill>
          <a:srgbClr val="F0EBF5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375" y="350625"/>
            <a:ext cx="6351122" cy="446243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ctrTitle"/>
          </p:nvPr>
        </p:nvSpPr>
        <p:spPr>
          <a:xfrm>
            <a:off x="697825" y="654175"/>
            <a:ext cx="4693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720000" y="401267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720000" y="4212375"/>
            <a:ext cx="5118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B69AA"/>
              </a:buClr>
              <a:buSzPts val="1000"/>
              <a:buFont typeface="Optimistic Text"/>
              <a:buNone/>
              <a:defRPr sz="1000">
                <a:solidFill>
                  <a:srgbClr val="9B69A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-113682" l="-5126" r="-5115" t="-113649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idx="3" type="ctrTitle"/>
          </p:nvPr>
        </p:nvSpPr>
        <p:spPr>
          <a:xfrm>
            <a:off x="697825" y="1622275"/>
            <a:ext cx="4693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69AA"/>
              </a:buClr>
              <a:buSzPts val="3000"/>
              <a:buNone/>
              <a:defRPr sz="3000">
                <a:solidFill>
                  <a:srgbClr val="9B69A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Agenda">
  <p:cSld name="Agenda_1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232547" y="804863"/>
            <a:ext cx="5474400" cy="3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  <a:defRPr sz="1400"/>
            </a:lvl1pPr>
            <a:lvl2pPr indent="-2921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2pPr>
            <a:lvl3pPr indent="-2921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3pPr>
            <a:lvl4pPr indent="-292100" lvl="3" marL="18288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4pPr>
            <a:lvl5pPr indent="-292100" lvl="4" marL="2286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5pPr>
            <a:lvl6pPr indent="-2921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6pPr>
            <a:lvl7pPr indent="-2921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7pPr>
            <a:lvl8pPr indent="-2921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8pPr>
            <a:lvl9pPr indent="-2921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9pPr>
          </a:lstStyle>
          <a:p/>
        </p:txBody>
      </p:sp>
      <p:sp>
        <p:nvSpPr>
          <p:cNvPr id="97" name="Google Shape;97;p21"/>
          <p:cNvSpPr txBox="1"/>
          <p:nvPr>
            <p:ph idx="2" type="subTitle"/>
          </p:nvPr>
        </p:nvSpPr>
        <p:spPr>
          <a:xfrm>
            <a:off x="360009" y="804863"/>
            <a:ext cx="1872000" cy="10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44854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9pPr>
          </a:lstStyle>
          <a:p/>
        </p:txBody>
      </p:sp>
      <p:pic>
        <p:nvPicPr>
          <p:cNvPr id="98" name="Google Shape;98;p21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07">
          <p15:clr>
            <a:srgbClr val="FA7B17"/>
          </p15:clr>
        </p15:guide>
        <p15:guide id="2" orient="horz" pos="3033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Agenda - gray">
  <p:cSld name="Agenda_2">
    <p:bg>
      <p:bgPr>
        <a:solidFill>
          <a:srgbClr val="F1F4F7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3232550" y="804875"/>
            <a:ext cx="5576400" cy="3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  <a:defRPr sz="1400"/>
            </a:lvl1pPr>
            <a:lvl2pPr indent="-2921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2pPr>
            <a:lvl3pPr indent="-2921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3pPr>
            <a:lvl4pPr indent="-292100" lvl="3" marL="18288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4pPr>
            <a:lvl5pPr indent="-292100" lvl="4" marL="2286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5pPr>
            <a:lvl6pPr indent="-2921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6pPr>
            <a:lvl7pPr indent="-2921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7pPr>
            <a:lvl8pPr indent="-2921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8pPr>
            <a:lvl9pPr indent="-2921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9pPr>
          </a:lstStyle>
          <a:p/>
        </p:txBody>
      </p:sp>
      <p:sp>
        <p:nvSpPr>
          <p:cNvPr id="102" name="Google Shape;102;p22"/>
          <p:cNvSpPr txBox="1"/>
          <p:nvPr>
            <p:ph idx="2" type="subTitle"/>
          </p:nvPr>
        </p:nvSpPr>
        <p:spPr>
          <a:xfrm>
            <a:off x="360009" y="804863"/>
            <a:ext cx="1872000" cy="10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44854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9pPr>
          </a:lstStyle>
          <a:p/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33">
          <p15:clr>
            <a:srgbClr val="FA7B17"/>
          </p15:clr>
        </p15:guide>
        <p15:guide id="2" pos="5553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Headline and bullets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359988" y="3600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07" name="Google Shape;107;p23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60000" y="1136125"/>
            <a:ext cx="82701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Headline and bullets 1">
  <p:cSld name="Title and Content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359988" y="3600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12" name="Google Shape;112;p24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360000" y="1136125"/>
            <a:ext cx="82701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Headline and bullets - gray">
  <p:cSld name="Title and Content_1_1">
    <p:bg>
      <p:bgPr>
        <a:solidFill>
          <a:srgbClr val="F1F4F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360000" y="1136125"/>
            <a:ext cx="82701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359988" y="3600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2600"/>
              <a:buFont typeface="Optimistic Display Medium"/>
              <a:buNone/>
              <a:defRPr sz="2600">
                <a:solidFill>
                  <a:srgbClr val="344854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2" type="sldNum"/>
          </p:nvPr>
        </p:nvSpPr>
        <p:spPr>
          <a:xfrm>
            <a:off x="8605206" y="4848438"/>
            <a:ext cx="203700" cy="15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67788A"/>
                </a:solidFill>
              </a:defRPr>
            </a:lvl1pPr>
            <a:lvl2pPr lvl="1" rtl="0">
              <a:buNone/>
              <a:defRPr>
                <a:solidFill>
                  <a:srgbClr val="67788A"/>
                </a:solidFill>
              </a:defRPr>
            </a:lvl2pPr>
            <a:lvl3pPr lvl="2" rtl="0">
              <a:buNone/>
              <a:defRPr>
                <a:solidFill>
                  <a:srgbClr val="67788A"/>
                </a:solidFill>
              </a:defRPr>
            </a:lvl3pPr>
            <a:lvl4pPr lvl="3" rtl="0">
              <a:buNone/>
              <a:defRPr>
                <a:solidFill>
                  <a:srgbClr val="67788A"/>
                </a:solidFill>
              </a:defRPr>
            </a:lvl4pPr>
            <a:lvl5pPr lvl="4" rtl="0">
              <a:buNone/>
              <a:defRPr>
                <a:solidFill>
                  <a:srgbClr val="67788A"/>
                </a:solidFill>
              </a:defRPr>
            </a:lvl5pPr>
            <a:lvl6pPr lvl="5" rtl="0">
              <a:buNone/>
              <a:defRPr>
                <a:solidFill>
                  <a:srgbClr val="67788A"/>
                </a:solidFill>
              </a:defRPr>
            </a:lvl6pPr>
            <a:lvl7pPr lvl="6" rtl="0">
              <a:buNone/>
              <a:defRPr>
                <a:solidFill>
                  <a:srgbClr val="67788A"/>
                </a:solidFill>
              </a:defRPr>
            </a:lvl7pPr>
            <a:lvl8pPr lvl="7" rtl="0">
              <a:buNone/>
              <a:defRPr>
                <a:solidFill>
                  <a:srgbClr val="67788A"/>
                </a:solidFill>
              </a:defRPr>
            </a:lvl8pPr>
            <a:lvl9pPr lvl="8" rtl="0">
              <a:buNone/>
              <a:defRPr>
                <a:solidFill>
                  <a:srgbClr val="67788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orient="horz" pos="74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Title with bullets smaller">
  <p:cSld name="5_Two column_Image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360016" y="360000"/>
            <a:ext cx="8448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360013" y="803675"/>
            <a:ext cx="84489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pic>
        <p:nvPicPr>
          <p:cNvPr id="123" name="Google Shape;123;p26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 Two column bullets">
  <p:cSld name="Two column_Imag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/>
          <p:nvPr/>
        </p:nvSpPr>
        <p:spPr>
          <a:xfrm>
            <a:off x="4517225" y="450"/>
            <a:ext cx="4626900" cy="5143500"/>
          </a:xfrm>
          <a:prstGeom prst="rect">
            <a:avLst/>
          </a:prstGeom>
          <a:solidFill>
            <a:srgbClr val="F1F4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360000" y="1161300"/>
            <a:ext cx="4080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28" name="Google Shape;128;p27"/>
          <p:cNvSpPr txBox="1"/>
          <p:nvPr>
            <p:ph type="title"/>
          </p:nvPr>
        </p:nvSpPr>
        <p:spPr>
          <a:xfrm>
            <a:off x="360004" y="360000"/>
            <a:ext cx="4079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None/>
              <a:defRPr>
                <a:solidFill>
                  <a:srgbClr val="1C2B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None/>
              <a:defRPr>
                <a:solidFill>
                  <a:srgbClr val="1C2B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None/>
              <a:defRPr>
                <a:solidFill>
                  <a:srgbClr val="1C2B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None/>
              <a:defRPr>
                <a:solidFill>
                  <a:srgbClr val="1C2B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None/>
              <a:defRPr>
                <a:solidFill>
                  <a:srgbClr val="1C2B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None/>
              <a:defRPr>
                <a:solidFill>
                  <a:srgbClr val="1C2B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None/>
              <a:defRPr>
                <a:solidFill>
                  <a:srgbClr val="1C2B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None/>
              <a:defRPr>
                <a:solidFill>
                  <a:srgbClr val="1C2B33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2" type="body"/>
          </p:nvPr>
        </p:nvSpPr>
        <p:spPr>
          <a:xfrm>
            <a:off x="4784250" y="1161300"/>
            <a:ext cx="38571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400"/>
              <a:buNone/>
              <a:defRPr sz="1400">
                <a:solidFill>
                  <a:srgbClr val="1C2B33"/>
                </a:solidFill>
              </a:defRPr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400"/>
              <a:buChar char="•"/>
              <a:defRPr sz="1400">
                <a:solidFill>
                  <a:srgbClr val="1C2B33"/>
                </a:solidFill>
              </a:defRPr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400"/>
              <a:buChar char="•"/>
              <a:defRPr sz="1400">
                <a:solidFill>
                  <a:srgbClr val="1C2B33"/>
                </a:solidFill>
              </a:defRPr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400"/>
              <a:buChar char="•"/>
              <a:defRPr sz="1400">
                <a:solidFill>
                  <a:srgbClr val="1C2B33"/>
                </a:solidFill>
              </a:defRPr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400"/>
              <a:buChar char="•"/>
              <a:defRPr sz="1400">
                <a:solidFill>
                  <a:srgbClr val="1C2B33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C2B33"/>
              </a:buClr>
              <a:buSzPts val="1400"/>
              <a:buChar char="•"/>
              <a:defRPr sz="1400">
                <a:solidFill>
                  <a:srgbClr val="1C2B33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C2B33"/>
              </a:buClr>
              <a:buSzPts val="1400"/>
              <a:buChar char="•"/>
              <a:defRPr sz="1400">
                <a:solidFill>
                  <a:srgbClr val="1C2B33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C2B33"/>
              </a:buClr>
              <a:buSzPts val="1400"/>
              <a:buChar char="•"/>
              <a:defRPr sz="1400">
                <a:solidFill>
                  <a:srgbClr val="1C2B33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C2B33"/>
              </a:buClr>
              <a:buSzPts val="1400"/>
              <a:buChar char="•"/>
              <a:defRPr sz="1400">
                <a:solidFill>
                  <a:srgbClr val="1C2B33"/>
                </a:solidFill>
              </a:defRPr>
            </a:lvl9pPr>
          </a:lstStyle>
          <a:p/>
        </p:txBody>
      </p:sp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wo Column, Text and Graphic 1">
  <p:cSld name="Two column_Content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359988" y="1124548"/>
            <a:ext cx="40803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34" name="Google Shape;134;p28"/>
          <p:cNvSpPr txBox="1"/>
          <p:nvPr>
            <p:ph type="title"/>
          </p:nvPr>
        </p:nvSpPr>
        <p:spPr>
          <a:xfrm>
            <a:off x="359988" y="360000"/>
            <a:ext cx="367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35" name="Google Shape;135;p28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4572000" y="-150"/>
            <a:ext cx="4572000" cy="5143500"/>
          </a:xfrm>
          <a:prstGeom prst="rect">
            <a:avLst/>
          </a:prstGeom>
          <a:solidFill>
            <a:srgbClr val="F1F4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Two Column, Text and Graphic - RIGHT 1">
  <p:cSld name="Two column_Content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0" y="-150"/>
            <a:ext cx="4572000" cy="5143500"/>
          </a:xfrm>
          <a:prstGeom prst="rect">
            <a:avLst/>
          </a:prstGeom>
          <a:solidFill>
            <a:srgbClr val="F1F4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4834813" y="1185848"/>
            <a:ext cx="40803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41" name="Google Shape;141;p29"/>
          <p:cNvSpPr txBox="1"/>
          <p:nvPr>
            <p:ph type="title"/>
          </p:nvPr>
        </p:nvSpPr>
        <p:spPr>
          <a:xfrm>
            <a:off x="4834813" y="360000"/>
            <a:ext cx="367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wo Column, Image and Highlight">
  <p:cSld name="1_Two column_Imag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5028801" y="3578033"/>
            <a:ext cx="3678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46" name="Google Shape;146;p30"/>
          <p:cNvSpPr txBox="1"/>
          <p:nvPr>
            <p:ph idx="2" type="body"/>
          </p:nvPr>
        </p:nvSpPr>
        <p:spPr>
          <a:xfrm>
            <a:off x="5028801" y="2121237"/>
            <a:ext cx="367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47" name="Google Shape;147;p30"/>
          <p:cNvSpPr txBox="1"/>
          <p:nvPr>
            <p:ph type="title"/>
          </p:nvPr>
        </p:nvSpPr>
        <p:spPr>
          <a:xfrm>
            <a:off x="5028801" y="2825775"/>
            <a:ext cx="36774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3" type="title"/>
          </p:nvPr>
        </p:nvSpPr>
        <p:spPr>
          <a:xfrm>
            <a:off x="5028801" y="1366875"/>
            <a:ext cx="36774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4" type="title"/>
          </p:nvPr>
        </p:nvSpPr>
        <p:spPr>
          <a:xfrm>
            <a:off x="5028801" y="370575"/>
            <a:ext cx="367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600"/>
              <a:buFont typeface="Arial"/>
              <a:buNone/>
              <a:defRPr sz="1600">
                <a:solidFill>
                  <a:srgbClr val="6778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50" name="Google Shape;150;p30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Two Column, Text and Highlight">
  <p:cSld name="5_Two column_Imag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359988" y="360000"/>
            <a:ext cx="367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5028801" y="2549862"/>
            <a:ext cx="367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5" name="Google Shape;155;p31"/>
          <p:cNvSpPr txBox="1"/>
          <p:nvPr>
            <p:ph idx="2" type="title"/>
          </p:nvPr>
        </p:nvSpPr>
        <p:spPr>
          <a:xfrm>
            <a:off x="5028801" y="799200"/>
            <a:ext cx="367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600"/>
              <a:buFont typeface="Optimistic Display Medium"/>
              <a:buNone/>
              <a:defRPr sz="1600"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100"/>
              <a:buFont typeface="Optimistic Display Medium"/>
              <a:buNone/>
              <a:defRPr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100"/>
              <a:buFont typeface="Optimistic Display Medium"/>
              <a:buNone/>
              <a:defRPr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100"/>
              <a:buFont typeface="Optimistic Display Medium"/>
              <a:buNone/>
              <a:defRPr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100"/>
              <a:buFont typeface="Optimistic Display Medium"/>
              <a:buNone/>
              <a:defRPr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100"/>
              <a:buFont typeface="Optimistic Display Medium"/>
              <a:buNone/>
              <a:defRPr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100"/>
              <a:buFont typeface="Optimistic Display Medium"/>
              <a:buNone/>
              <a:defRPr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100"/>
              <a:buFont typeface="Optimistic Display Medium"/>
              <a:buNone/>
              <a:defRPr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100"/>
              <a:buFont typeface="Optimistic Display Medium"/>
              <a:buNone/>
              <a:defRPr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idx="3" type="body"/>
          </p:nvPr>
        </p:nvSpPr>
        <p:spPr>
          <a:xfrm>
            <a:off x="5028801" y="4006658"/>
            <a:ext cx="3678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7" name="Google Shape;157;p31"/>
          <p:cNvSpPr txBox="1"/>
          <p:nvPr>
            <p:ph idx="4" type="body"/>
          </p:nvPr>
        </p:nvSpPr>
        <p:spPr>
          <a:xfrm>
            <a:off x="359988" y="1185848"/>
            <a:ext cx="40803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31"/>
          <p:cNvSpPr txBox="1"/>
          <p:nvPr>
            <p:ph idx="5" type="title"/>
          </p:nvPr>
        </p:nvSpPr>
        <p:spPr>
          <a:xfrm>
            <a:off x="5028801" y="3254400"/>
            <a:ext cx="36774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6" type="title"/>
          </p:nvPr>
        </p:nvSpPr>
        <p:spPr>
          <a:xfrm>
            <a:off x="5028801" y="1795500"/>
            <a:ext cx="36774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eadline for image or diagram">
  <p:cSld name="5_Two column_Image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360016" y="360000"/>
            <a:ext cx="8448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600"/>
              <a:buFont typeface="Optimistic Display Medium"/>
              <a:buNone/>
              <a:defRPr sz="1600">
                <a:solidFill>
                  <a:srgbClr val="67788A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64" name="Google Shape;164;p32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Blank">
  <p:cSld name="Multiple Image slid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Blank gray">
  <p:cSld name="Multiple Image slide_1">
    <p:bg>
      <p:bgPr>
        <a:solidFill>
          <a:srgbClr val="F1F4F7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4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Chapter Break - White">
  <p:cSld name="Text_Large_Alt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74" name="Google Shape;174;p35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5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Chapter Break - Bluegray">
  <p:cSld name="Text_Large_Alt_1">
    <p:bg>
      <p:bgPr>
        <a:solidFill>
          <a:srgbClr val="F1F4F7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500"/>
              <a:buFont typeface="Optimistic Display Medium"/>
              <a:buNone/>
              <a:defRPr sz="45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053C"/>
              </a:buClr>
              <a:buSzPts val="1100"/>
              <a:buFont typeface="Optimistic Display Medium"/>
              <a:buNone/>
              <a:defRPr>
                <a:solidFill>
                  <a:srgbClr val="3C053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78" name="Google Shape;178;p36"/>
          <p:cNvPicPr preferRelativeResize="0"/>
          <p:nvPr/>
        </p:nvPicPr>
        <p:blipFill rotWithShape="1">
          <a:blip r:embed="rId2">
            <a:alphaModFix/>
          </a:blip>
          <a:srcRect b="0" l="4843" r="4789" t="0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6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Chapter Break - Purple">
  <p:cSld name="Text_Large_Alt_1_1">
    <p:bg>
      <p:bgPr>
        <a:solidFill>
          <a:srgbClr val="F0EBF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4500"/>
              <a:buFont typeface="Optimistic Display Medium"/>
              <a:buNone/>
              <a:defRPr sz="4500"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2">
            <a:alphaModFix/>
          </a:blip>
          <a:srcRect b="-87328" l="0" r="79" t="-87548"/>
          <a:stretch/>
        </p:blipFill>
        <p:spPr>
          <a:xfrm>
            <a:off x="360000" y="4838850"/>
            <a:ext cx="620576" cy="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7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4B055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4B055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Chapter Break - Teal">
  <p:cSld name="Text_Large_Alt_1_1_1">
    <p:bg>
      <p:bgPr>
        <a:solidFill>
          <a:srgbClr val="E6F5F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4500"/>
              <a:buFont typeface="Optimistic Display Medium"/>
              <a:buNone/>
              <a:defRPr sz="4500"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86" name="Google Shape;186;p38"/>
          <p:cNvPicPr preferRelativeResize="0"/>
          <p:nvPr/>
        </p:nvPicPr>
        <p:blipFill rotWithShape="1">
          <a:blip r:embed="rId2">
            <a:alphaModFix/>
          </a:blip>
          <a:srcRect b="-88580" l="-443" r="-443" t="-88580"/>
          <a:stretch/>
        </p:blipFill>
        <p:spPr>
          <a:xfrm>
            <a:off x="360000" y="4838850"/>
            <a:ext cx="620577" cy="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8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103B42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103B42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Chapter Break - Orange">
  <p:cSld name="Text_Large_Alt_1_1_1_1">
    <p:bg>
      <p:bgPr>
        <a:solidFill>
          <a:srgbClr val="FFEFE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41E14"/>
              </a:buClr>
              <a:buSzPts val="4500"/>
              <a:buFont typeface="Optimistic Display Medium"/>
              <a:buNone/>
              <a:defRPr sz="4500">
                <a:solidFill>
                  <a:srgbClr val="641E14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90" name="Google Shape;190;p39"/>
          <p:cNvPicPr preferRelativeResize="0"/>
          <p:nvPr/>
        </p:nvPicPr>
        <p:blipFill rotWithShape="1">
          <a:blip r:embed="rId2">
            <a:alphaModFix/>
          </a:blip>
          <a:srcRect b="-87386" l="0" r="0" t="-87414"/>
          <a:stretch/>
        </p:blipFill>
        <p:spPr>
          <a:xfrm>
            <a:off x="360000" y="4838850"/>
            <a:ext cx="620577" cy="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9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41E14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41E14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Chapter Break - Green">
  <p:cSld name="Text_Large_Alt_1_1_1_1_1">
    <p:bg>
      <p:bgPr>
        <a:solidFill>
          <a:srgbClr val="EBF2E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3F2E"/>
              </a:buClr>
              <a:buSzPts val="4500"/>
              <a:buFont typeface="Optimistic Display Medium"/>
              <a:buNone/>
              <a:defRPr sz="4500">
                <a:solidFill>
                  <a:srgbClr val="003F2E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94" name="Google Shape;194;p40"/>
          <p:cNvPicPr preferRelativeResize="0"/>
          <p:nvPr/>
        </p:nvPicPr>
        <p:blipFill rotWithShape="1">
          <a:blip r:embed="rId2">
            <a:alphaModFix/>
          </a:blip>
          <a:srcRect b="-87386" l="0" r="0" t="-87414"/>
          <a:stretch/>
        </p:blipFill>
        <p:spPr>
          <a:xfrm>
            <a:off x="360000" y="4838850"/>
            <a:ext cx="620577" cy="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3F2E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3F2E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Chapter Break - Dark gray">
  <p:cSld name="Text_Large_Alt_1_1_1_1_1_1">
    <p:bg>
      <p:bgPr>
        <a:solidFill>
          <a:srgbClr val="34485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>
            <p:ph type="title"/>
          </p:nvPr>
        </p:nvSpPr>
        <p:spPr>
          <a:xfrm>
            <a:off x="360000" y="360000"/>
            <a:ext cx="8347200" cy="3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1F4F7"/>
              </a:buClr>
              <a:buSzPts val="4500"/>
              <a:buFont typeface="Optimistic Display Medium"/>
              <a:buNone/>
              <a:defRPr sz="4500">
                <a:solidFill>
                  <a:srgbClr val="F1F4F7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198" name="Google Shape;198;p41"/>
          <p:cNvPicPr preferRelativeResize="0"/>
          <p:nvPr/>
        </p:nvPicPr>
        <p:blipFill rotWithShape="1">
          <a:blip r:embed="rId2">
            <a:alphaModFix/>
          </a:blip>
          <a:srcRect b="-6230" l="2919" r="2919" t="-6230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Chapter Break - Dark gray 1">
  <p:cSld name="Text_Large_Alt_1_1_1_1_1_1_1">
    <p:bg>
      <p:bgPr>
        <a:solidFill>
          <a:srgbClr val="3C053C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/>
          <p:nvPr>
            <p:ph type="title"/>
          </p:nvPr>
        </p:nvSpPr>
        <p:spPr>
          <a:xfrm>
            <a:off x="360000" y="360000"/>
            <a:ext cx="8347200" cy="3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0EBF5"/>
              </a:buClr>
              <a:buSzPts val="4500"/>
              <a:buFont typeface="Optimistic Display Medium"/>
              <a:buNone/>
              <a:defRPr sz="4500">
                <a:solidFill>
                  <a:srgbClr val="F0EBF5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EBF5"/>
              </a:buClr>
              <a:buSzPts val="1100"/>
              <a:buFont typeface="Optimistic Display Medium"/>
              <a:buNone/>
              <a:defRPr>
                <a:solidFill>
                  <a:srgbClr val="F0EBF5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EBF5"/>
              </a:buClr>
              <a:buSzPts val="1100"/>
              <a:buFont typeface="Optimistic Display Medium"/>
              <a:buNone/>
              <a:defRPr>
                <a:solidFill>
                  <a:srgbClr val="F0EBF5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EBF5"/>
              </a:buClr>
              <a:buSzPts val="1100"/>
              <a:buFont typeface="Optimistic Display Medium"/>
              <a:buNone/>
              <a:defRPr>
                <a:solidFill>
                  <a:srgbClr val="F0EBF5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EBF5"/>
              </a:buClr>
              <a:buSzPts val="1100"/>
              <a:buFont typeface="Optimistic Display Medium"/>
              <a:buNone/>
              <a:defRPr>
                <a:solidFill>
                  <a:srgbClr val="F0EBF5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EBF5"/>
              </a:buClr>
              <a:buSzPts val="1100"/>
              <a:buFont typeface="Optimistic Display Medium"/>
              <a:buNone/>
              <a:defRPr>
                <a:solidFill>
                  <a:srgbClr val="F0EBF5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EBF5"/>
              </a:buClr>
              <a:buSzPts val="1100"/>
              <a:buFont typeface="Optimistic Display Medium"/>
              <a:buNone/>
              <a:defRPr>
                <a:solidFill>
                  <a:srgbClr val="F0EBF5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EBF5"/>
              </a:buClr>
              <a:buSzPts val="1100"/>
              <a:buFont typeface="Optimistic Display Medium"/>
              <a:buNone/>
              <a:defRPr>
                <a:solidFill>
                  <a:srgbClr val="F0EBF5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EBF5"/>
              </a:buClr>
              <a:buSzPts val="1100"/>
              <a:buFont typeface="Optimistic Display Medium"/>
              <a:buNone/>
              <a:defRPr>
                <a:solidFill>
                  <a:srgbClr val="F0EBF5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pic>
        <p:nvPicPr>
          <p:cNvPr id="201" name="Google Shape;201;p42"/>
          <p:cNvPicPr preferRelativeResize="0"/>
          <p:nvPr/>
        </p:nvPicPr>
        <p:blipFill rotWithShape="1">
          <a:blip r:embed="rId2">
            <a:alphaModFix/>
          </a:blip>
          <a:srcRect b="-6230" l="2919" r="2919" t="-6230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, Text and Highlight 1">
  <p:cSld name="5_Two column_Image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360016" y="360000"/>
            <a:ext cx="8448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timistic Display Medium"/>
              <a:buNone/>
              <a:defRPr>
                <a:solidFill>
                  <a:schemeClr val="dk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/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360013" y="803675"/>
            <a:ext cx="84489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pic>
        <p:nvPicPr>
          <p:cNvPr id="205" name="Google Shape;205;p43"/>
          <p:cNvPicPr preferRelativeResize="0"/>
          <p:nvPr/>
        </p:nvPicPr>
        <p:blipFill rotWithShape="1">
          <a:blip r:embed="rId2">
            <a:alphaModFix/>
          </a:blip>
          <a:srcRect b="-109170" l="0" r="-1947" t="-93492"/>
          <a:stretch/>
        </p:blipFill>
        <p:spPr>
          <a:xfrm>
            <a:off x="360000" y="4896000"/>
            <a:ext cx="576000" cy="155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43"/>
          <p:cNvCxnSpPr/>
          <p:nvPr/>
        </p:nvCxnSpPr>
        <p:spPr>
          <a:xfrm flipH="1" rot="10800000">
            <a:off x="-6600" y="4810125"/>
            <a:ext cx="9168000" cy="12000"/>
          </a:xfrm>
          <a:prstGeom prst="straightConnector1">
            <a:avLst/>
          </a:prstGeom>
          <a:noFill/>
          <a:ln cap="flat" cmpd="sng" w="9525">
            <a:solidFill>
              <a:srgbClr val="D7C8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43"/>
          <p:cNvSpPr txBox="1"/>
          <p:nvPr>
            <p:ph idx="12" type="sldNum"/>
          </p:nvPr>
        </p:nvSpPr>
        <p:spPr>
          <a:xfrm>
            <a:off x="8605206" y="4896063"/>
            <a:ext cx="203700" cy="15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4" name="Google Shape;2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20" name="Google Shape;220;p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21" name="Google Shape;221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60010" y="3600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800"/>
              <a:buFont typeface="Optimistic Display"/>
              <a:buNone/>
              <a:defRPr i="0" sz="1800" u="none" cap="none" strike="noStrike">
                <a:solidFill>
                  <a:srgbClr val="34485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60009" y="1185848"/>
            <a:ext cx="82701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None/>
              <a:defRPr i="0" sz="1800" u="none" cap="none" strike="noStrik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i="0" sz="1800" u="none" cap="none" strike="noStrik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i="0" sz="1800" u="none" cap="none" strike="noStrik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i="0" sz="1800" u="none" cap="none" strike="noStrik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i="0" sz="1800" u="none" cap="none" strike="noStrik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i="0" sz="1800" u="none" cap="none" strike="noStrik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i="0" sz="1800" u="none" cap="none" strike="noStrik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i="0" sz="1800" u="none" cap="none" strike="noStrik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i="0" sz="1800" u="none" cap="none" strike="noStrik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13297" y="4878436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600" u="none" cap="none" strike="noStrik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600" u="none" cap="none" strike="noStrik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600" u="none" cap="none" strike="noStrik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600" u="none" cap="none" strike="noStrik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600" u="none" cap="none" strike="noStrik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600" u="none" cap="none" strike="noStrik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600" u="none" cap="none" strike="noStrik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600" u="none" cap="none" strike="noStrik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600" u="none" cap="none" strike="noStrik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75">
          <p15:clr>
            <a:srgbClr val="F26B43"/>
          </p15:clr>
        </p15:guide>
        <p15:guide id="2" pos="5485">
          <p15:clr>
            <a:srgbClr val="F26B43"/>
          </p15:clr>
        </p15:guide>
        <p15:guide id="3" pos="1087">
          <p15:clr>
            <a:srgbClr val="F26B43"/>
          </p15:clr>
        </p15:guide>
        <p15:guide id="4" pos="2845">
          <p15:clr>
            <a:srgbClr val="F26B43"/>
          </p15:clr>
        </p15:guide>
        <p15:guide id="5" pos="2914">
          <p15:clr>
            <a:srgbClr val="F26B43"/>
          </p15:clr>
        </p15:guide>
        <p15:guide id="6" pos="2036">
          <p15:clr>
            <a:srgbClr val="F26B43"/>
          </p15:clr>
        </p15:guide>
        <p15:guide id="7" pos="3725">
          <p15:clr>
            <a:srgbClr val="F26B43"/>
          </p15:clr>
        </p15:guide>
        <p15:guide id="8" pos="3791">
          <p15:clr>
            <a:srgbClr val="F26B43"/>
          </p15:clr>
        </p15:guide>
        <p15:guide id="9" pos="1968">
          <p15:clr>
            <a:srgbClr val="F26B43"/>
          </p15:clr>
        </p15:guide>
        <p15:guide id="10" pos="1156">
          <p15:clr>
            <a:srgbClr val="F26B43"/>
          </p15:clr>
        </p15:guide>
        <p15:guide id="11" pos="4604">
          <p15:clr>
            <a:srgbClr val="F26B43"/>
          </p15:clr>
        </p15:guide>
        <p15:guide id="12" pos="4673">
          <p15:clr>
            <a:srgbClr val="F26B43"/>
          </p15:clr>
        </p15:guide>
        <p15:guide id="13" orient="horz" pos="2968">
          <p15:clr>
            <a:srgbClr val="F26B43"/>
          </p15:clr>
        </p15:guide>
        <p15:guide id="14" orient="horz" pos="272">
          <p15:clr>
            <a:srgbClr val="F26B43"/>
          </p15:clr>
        </p15:guide>
        <p15:guide id="15" orient="horz" pos="3236">
          <p15:clr>
            <a:srgbClr val="F26B43"/>
          </p15:clr>
        </p15:guide>
        <p15:guide id="16" orient="horz" pos="506">
          <p15:clr>
            <a:srgbClr val="F26B43"/>
          </p15:clr>
        </p15:guide>
        <p15:guide id="17" orient="horz" pos="227">
          <p15:clr>
            <a:srgbClr val="EA4335"/>
          </p15:clr>
        </p15:guide>
        <p15:guide id="18" pos="22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gif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ctrTitle"/>
          </p:nvPr>
        </p:nvSpPr>
        <p:spPr>
          <a:xfrm>
            <a:off x="390300" y="1362400"/>
            <a:ext cx="8363400" cy="14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Hateful Memes Challenge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大数据与机器智能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展示</a:t>
            </a:r>
            <a:endParaRPr sz="2900"/>
          </a:p>
        </p:txBody>
      </p:sp>
      <p:sp>
        <p:nvSpPr>
          <p:cNvPr id="228" name="Google Shape;228;p48"/>
          <p:cNvSpPr txBox="1"/>
          <p:nvPr>
            <p:ph type="ctrTitle"/>
          </p:nvPr>
        </p:nvSpPr>
        <p:spPr>
          <a:xfrm>
            <a:off x="276950" y="4711325"/>
            <a:ext cx="8363400" cy="4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Niklas Muennighoff，孟念， 1800092850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775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7"/>
          <p:cNvSpPr txBox="1"/>
          <p:nvPr>
            <p:ph idx="4294967295" type="ctrTitle"/>
          </p:nvPr>
        </p:nvSpPr>
        <p:spPr>
          <a:xfrm>
            <a:off x="136350" y="4848450"/>
            <a:ext cx="20511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Niklas Muennighoff，孟念， 1800092850</a:t>
            </a:r>
            <a:endParaRPr sz="100"/>
          </a:p>
        </p:txBody>
      </p:sp>
      <p:pic>
        <p:nvPicPr>
          <p:cNvPr id="322" name="Google Shape;3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050" y="993412"/>
            <a:ext cx="3297900" cy="31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>
            <p:ph idx="1" type="body"/>
          </p:nvPr>
        </p:nvSpPr>
        <p:spPr>
          <a:xfrm>
            <a:off x="2049500" y="1186950"/>
            <a:ext cx="7511100" cy="22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背景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问题和数据介绍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方案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2000"/>
              <a:t>数据准备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2000"/>
              <a:t>模型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结果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35" name="Google Shape;235;p49"/>
          <p:cNvSpPr txBox="1"/>
          <p:nvPr>
            <p:ph idx="2" type="subTitle"/>
          </p:nvPr>
        </p:nvSpPr>
        <p:spPr>
          <a:xfrm>
            <a:off x="360009" y="804863"/>
            <a:ext cx="1872000" cy="10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内容</a:t>
            </a:r>
            <a:endParaRPr/>
          </a:p>
        </p:txBody>
      </p:sp>
      <p:sp>
        <p:nvSpPr>
          <p:cNvPr id="236" name="Google Shape;236;p49"/>
          <p:cNvSpPr txBox="1"/>
          <p:nvPr>
            <p:ph idx="4294967295" type="ctrTitle"/>
          </p:nvPr>
        </p:nvSpPr>
        <p:spPr>
          <a:xfrm>
            <a:off x="1267925" y="4869025"/>
            <a:ext cx="20511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Niklas Muennighoff，孟念， 1800092850</a:t>
            </a:r>
            <a:endParaRPr sz="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0"/>
          <p:cNvSpPr txBox="1"/>
          <p:nvPr/>
        </p:nvSpPr>
        <p:spPr>
          <a:xfrm>
            <a:off x="360000" y="360000"/>
            <a:ext cx="8270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背景</a:t>
            </a:r>
            <a:endParaRPr sz="26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cxnSp>
        <p:nvCxnSpPr>
          <p:cNvPr id="243" name="Google Shape;243;p50"/>
          <p:cNvCxnSpPr/>
          <p:nvPr/>
        </p:nvCxnSpPr>
        <p:spPr>
          <a:xfrm>
            <a:off x="369400" y="799400"/>
            <a:ext cx="8440500" cy="0"/>
          </a:xfrm>
          <a:prstGeom prst="straightConnector1">
            <a:avLst/>
          </a:prstGeom>
          <a:noFill/>
          <a:ln cap="flat" cmpd="sng" w="19050">
            <a:solidFill>
              <a:srgbClr val="677B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50"/>
          <p:cNvSpPr txBox="1"/>
          <p:nvPr/>
        </p:nvSpPr>
        <p:spPr>
          <a:xfrm>
            <a:off x="745825" y="2161850"/>
            <a:ext cx="30534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400"/>
              <a:buFont typeface="Optimistic Display Medium"/>
              <a:buChar char="●"/>
            </a:pPr>
            <a:r>
              <a:rPr lang="en" sz="24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Facebook AI 提出的</a:t>
            </a:r>
            <a:r>
              <a:rPr lang="en" sz="24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奖金为100K USD 的比赛</a:t>
            </a:r>
            <a:endParaRPr sz="24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2400"/>
              <a:buFont typeface="Optimistic Display Medium"/>
              <a:buChar char="●"/>
            </a:pPr>
            <a:r>
              <a:rPr lang="en" sz="24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&gt;3400人参加</a:t>
            </a:r>
            <a:endParaRPr sz="24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sp>
        <p:nvSpPr>
          <p:cNvPr id="245" name="Google Shape;245;p50"/>
          <p:cNvSpPr txBox="1"/>
          <p:nvPr>
            <p:ph idx="4294967295" type="ctrTitle"/>
          </p:nvPr>
        </p:nvSpPr>
        <p:spPr>
          <a:xfrm>
            <a:off x="1267925" y="4869025"/>
            <a:ext cx="20511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Niklas Muennighoff，孟念， 1800092850</a:t>
            </a:r>
            <a:endParaRPr sz="100"/>
          </a:p>
        </p:txBody>
      </p:sp>
      <p:pic>
        <p:nvPicPr>
          <p:cNvPr id="246" name="Google Shape;2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151" y="1764125"/>
            <a:ext cx="4739376" cy="2825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 txBox="1"/>
          <p:nvPr/>
        </p:nvSpPr>
        <p:spPr>
          <a:xfrm>
            <a:off x="360000" y="360000"/>
            <a:ext cx="8634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问题和数据介绍 - </a:t>
            </a: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什么是Hateful Meme和Confounder？</a:t>
            </a:r>
            <a:endParaRPr sz="26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cxnSp>
        <p:nvCxnSpPr>
          <p:cNvPr id="253" name="Google Shape;253;p51"/>
          <p:cNvCxnSpPr/>
          <p:nvPr/>
        </p:nvCxnSpPr>
        <p:spPr>
          <a:xfrm>
            <a:off x="369400" y="799400"/>
            <a:ext cx="8440500" cy="0"/>
          </a:xfrm>
          <a:prstGeom prst="straightConnector1">
            <a:avLst/>
          </a:prstGeom>
          <a:noFill/>
          <a:ln cap="flat" cmpd="sng" w="19050">
            <a:solidFill>
              <a:srgbClr val="677B8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938" y="1566350"/>
            <a:ext cx="6328125" cy="27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1834775" y="1031825"/>
            <a:ext cx="13518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Hateful</a:t>
            </a:r>
            <a:endParaRPr sz="24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sp>
        <p:nvSpPr>
          <p:cNvPr id="256" name="Google Shape;256;p51"/>
          <p:cNvSpPr txBox="1"/>
          <p:nvPr/>
        </p:nvSpPr>
        <p:spPr>
          <a:xfrm>
            <a:off x="3691050" y="1031825"/>
            <a:ext cx="1972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Non-hateful</a:t>
            </a:r>
            <a:endParaRPr sz="24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sp>
        <p:nvSpPr>
          <p:cNvPr id="257" name="Google Shape;257;p51"/>
          <p:cNvSpPr txBox="1"/>
          <p:nvPr/>
        </p:nvSpPr>
        <p:spPr>
          <a:xfrm>
            <a:off x="5795425" y="1031825"/>
            <a:ext cx="2133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Non-hateful</a:t>
            </a:r>
            <a:endParaRPr sz="2400">
              <a:solidFill>
                <a:schemeClr val="dk2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sp>
        <p:nvSpPr>
          <p:cNvPr id="258" name="Google Shape;258;p51"/>
          <p:cNvSpPr txBox="1"/>
          <p:nvPr>
            <p:ph idx="4294967295" type="ctrTitle"/>
          </p:nvPr>
        </p:nvSpPr>
        <p:spPr>
          <a:xfrm>
            <a:off x="1267925" y="4869025"/>
            <a:ext cx="20511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Niklas Muennighoff，孟念， 1800092850</a:t>
            </a:r>
            <a:endParaRPr sz="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650" y="912676"/>
            <a:ext cx="2626025" cy="38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2"/>
          <p:cNvSpPr txBox="1"/>
          <p:nvPr/>
        </p:nvSpPr>
        <p:spPr>
          <a:xfrm>
            <a:off x="360000" y="360000"/>
            <a:ext cx="8270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问题和数据介绍 - </a:t>
            </a: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评分</a:t>
            </a:r>
            <a:endParaRPr sz="26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cxnSp>
        <p:nvCxnSpPr>
          <p:cNvPr id="266" name="Google Shape;266;p52"/>
          <p:cNvCxnSpPr/>
          <p:nvPr/>
        </p:nvCxnSpPr>
        <p:spPr>
          <a:xfrm>
            <a:off x="369400" y="799400"/>
            <a:ext cx="8440500" cy="0"/>
          </a:xfrm>
          <a:prstGeom prst="straightConnector1">
            <a:avLst/>
          </a:prstGeom>
          <a:noFill/>
          <a:ln cap="flat" cmpd="sng" w="19050">
            <a:solidFill>
              <a:srgbClr val="677B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52"/>
          <p:cNvSpPr txBox="1"/>
          <p:nvPr>
            <p:ph idx="4294967295" type="ctrTitle"/>
          </p:nvPr>
        </p:nvSpPr>
        <p:spPr>
          <a:xfrm>
            <a:off x="1267925" y="4869025"/>
            <a:ext cx="20511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Niklas Muennighoff，孟念， 1800092850</a:t>
            </a:r>
            <a:endParaRPr sz="100"/>
          </a:p>
        </p:txBody>
      </p:sp>
      <p:pic>
        <p:nvPicPr>
          <p:cNvPr id="268" name="Google Shape;2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63" y="1308613"/>
            <a:ext cx="6102374" cy="30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2"/>
          <p:cNvSpPr/>
          <p:nvPr/>
        </p:nvSpPr>
        <p:spPr>
          <a:xfrm>
            <a:off x="7849150" y="1588300"/>
            <a:ext cx="313975" cy="9225"/>
          </a:xfrm>
          <a:custGeom>
            <a:rect b="b" l="l" r="r" t="t"/>
            <a:pathLst>
              <a:path extrusionOk="0" h="369" w="12559">
                <a:moveTo>
                  <a:pt x="0" y="369"/>
                </a:moveTo>
                <a:cubicBezTo>
                  <a:pt x="4188" y="369"/>
                  <a:pt x="8371" y="0"/>
                  <a:pt x="12559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Google Shape;270;p52"/>
          <p:cNvSpPr/>
          <p:nvPr/>
        </p:nvSpPr>
        <p:spPr>
          <a:xfrm>
            <a:off x="7309250" y="1597525"/>
            <a:ext cx="313975" cy="9225"/>
          </a:xfrm>
          <a:custGeom>
            <a:rect b="b" l="l" r="r" t="t"/>
            <a:pathLst>
              <a:path extrusionOk="0" h="369" w="12559">
                <a:moveTo>
                  <a:pt x="0" y="369"/>
                </a:moveTo>
                <a:cubicBezTo>
                  <a:pt x="4188" y="369"/>
                  <a:pt x="8371" y="0"/>
                  <a:pt x="12559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Google Shape;271;p52"/>
          <p:cNvSpPr/>
          <p:nvPr/>
        </p:nvSpPr>
        <p:spPr>
          <a:xfrm>
            <a:off x="8247775" y="932375"/>
            <a:ext cx="711900" cy="380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360000" y="360000"/>
            <a:ext cx="8270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方案</a:t>
            </a: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 - </a:t>
            </a: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数据清洗</a:t>
            </a: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 </a:t>
            </a:r>
            <a:endParaRPr sz="26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cxnSp>
        <p:nvCxnSpPr>
          <p:cNvPr id="278" name="Google Shape;278;p53"/>
          <p:cNvCxnSpPr/>
          <p:nvPr/>
        </p:nvCxnSpPr>
        <p:spPr>
          <a:xfrm>
            <a:off x="369400" y="799400"/>
            <a:ext cx="8440500" cy="0"/>
          </a:xfrm>
          <a:prstGeom prst="straightConnector1">
            <a:avLst/>
          </a:prstGeom>
          <a:noFill/>
          <a:ln cap="flat" cmpd="sng" w="19050">
            <a:solidFill>
              <a:srgbClr val="677B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53"/>
          <p:cNvSpPr txBox="1"/>
          <p:nvPr>
            <p:ph idx="4294967295" type="ctrTitle"/>
          </p:nvPr>
        </p:nvSpPr>
        <p:spPr>
          <a:xfrm>
            <a:off x="1267925" y="4869025"/>
            <a:ext cx="20511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Niklas Muennighoff，孟念， 1800092850</a:t>
            </a:r>
            <a:endParaRPr sz="100"/>
          </a:p>
        </p:txBody>
      </p:sp>
      <p:pic>
        <p:nvPicPr>
          <p:cNvPr id="280" name="Google Shape;2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223" y="2099000"/>
            <a:ext cx="4380176" cy="18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37" y="2597088"/>
            <a:ext cx="3935275" cy="8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3"/>
          <p:cNvSpPr txBox="1"/>
          <p:nvPr/>
        </p:nvSpPr>
        <p:spPr>
          <a:xfrm>
            <a:off x="1198225" y="1228250"/>
            <a:ext cx="2453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对比文本：Levenshtein距离</a:t>
            </a:r>
            <a:endParaRPr sz="18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sp>
        <p:nvSpPr>
          <p:cNvPr id="283" name="Google Shape;283;p53"/>
          <p:cNvSpPr txBox="1"/>
          <p:nvPr/>
        </p:nvSpPr>
        <p:spPr>
          <a:xfrm>
            <a:off x="5386875" y="1210100"/>
            <a:ext cx="2453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对比图片：</a:t>
            </a:r>
            <a:endParaRPr sz="18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感知哈希函数</a:t>
            </a:r>
            <a:endParaRPr sz="25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/>
          <p:nvPr/>
        </p:nvSpPr>
        <p:spPr>
          <a:xfrm>
            <a:off x="360000" y="360000"/>
            <a:ext cx="8270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方案 - </a:t>
            </a: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数据准备</a:t>
            </a:r>
            <a:endParaRPr sz="26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cxnSp>
        <p:nvCxnSpPr>
          <p:cNvPr id="290" name="Google Shape;290;p54"/>
          <p:cNvCxnSpPr/>
          <p:nvPr/>
        </p:nvCxnSpPr>
        <p:spPr>
          <a:xfrm>
            <a:off x="369400" y="799400"/>
            <a:ext cx="8440500" cy="0"/>
          </a:xfrm>
          <a:prstGeom prst="straightConnector1">
            <a:avLst/>
          </a:prstGeom>
          <a:noFill/>
          <a:ln cap="flat" cmpd="sng" w="19050">
            <a:solidFill>
              <a:srgbClr val="677B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54"/>
          <p:cNvSpPr txBox="1"/>
          <p:nvPr>
            <p:ph idx="4294967295" type="ctrTitle"/>
          </p:nvPr>
        </p:nvSpPr>
        <p:spPr>
          <a:xfrm>
            <a:off x="1267925" y="4869025"/>
            <a:ext cx="20511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Niklas Muennighoff，孟念， 1800092850</a:t>
            </a:r>
            <a:endParaRPr sz="100"/>
          </a:p>
        </p:txBody>
      </p:sp>
      <p:sp>
        <p:nvSpPr>
          <p:cNvPr id="292" name="Google Shape;292;p54"/>
          <p:cNvSpPr txBox="1"/>
          <p:nvPr/>
        </p:nvSpPr>
        <p:spPr>
          <a:xfrm>
            <a:off x="622400" y="1096425"/>
            <a:ext cx="3494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用detectron2的FasterRCNN提取RoI (Regions Of Interest)</a:t>
            </a:r>
            <a:endParaRPr sz="18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pic>
        <p:nvPicPr>
          <p:cNvPr id="293" name="Google Shape;293;p54"/>
          <p:cNvPicPr preferRelativeResize="0"/>
          <p:nvPr/>
        </p:nvPicPr>
        <p:blipFill rotWithShape="1">
          <a:blip r:embed="rId3">
            <a:alphaModFix/>
          </a:blip>
          <a:srcRect b="0" l="0" r="35608" t="0"/>
          <a:stretch/>
        </p:blipFill>
        <p:spPr>
          <a:xfrm>
            <a:off x="4625600" y="1680925"/>
            <a:ext cx="4227977" cy="26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67" y="1803863"/>
            <a:ext cx="2809482" cy="283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/>
          <p:nvPr/>
        </p:nvSpPr>
        <p:spPr>
          <a:xfrm>
            <a:off x="360000" y="360000"/>
            <a:ext cx="8270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方案 - </a:t>
            </a: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模型 - VisualBERT</a:t>
            </a:r>
            <a:endParaRPr sz="26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cxnSp>
        <p:nvCxnSpPr>
          <p:cNvPr id="301" name="Google Shape;301;p55"/>
          <p:cNvCxnSpPr/>
          <p:nvPr/>
        </p:nvCxnSpPr>
        <p:spPr>
          <a:xfrm>
            <a:off x="369400" y="799400"/>
            <a:ext cx="8440500" cy="0"/>
          </a:xfrm>
          <a:prstGeom prst="straightConnector1">
            <a:avLst/>
          </a:prstGeom>
          <a:noFill/>
          <a:ln cap="flat" cmpd="sng" w="19050">
            <a:solidFill>
              <a:srgbClr val="677B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55"/>
          <p:cNvSpPr txBox="1"/>
          <p:nvPr>
            <p:ph idx="4294967295" type="ctrTitle"/>
          </p:nvPr>
        </p:nvSpPr>
        <p:spPr>
          <a:xfrm>
            <a:off x="1267925" y="4869025"/>
            <a:ext cx="20511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Niklas Muennighoff，孟念， 1800092850</a:t>
            </a:r>
            <a:endParaRPr sz="100"/>
          </a:p>
        </p:txBody>
      </p:sp>
      <p:pic>
        <p:nvPicPr>
          <p:cNvPr id="303" name="Google Shape;3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00" y="1202200"/>
            <a:ext cx="7128201" cy="25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5"/>
          <p:cNvSpPr txBox="1"/>
          <p:nvPr/>
        </p:nvSpPr>
        <p:spPr>
          <a:xfrm>
            <a:off x="6500925" y="4383900"/>
            <a:ext cx="2572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Liunian Harold Li et al. </a:t>
            </a:r>
            <a:endParaRPr sz="12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sp>
        <p:nvSpPr>
          <p:cNvPr id="305" name="Google Shape;305;p55"/>
          <p:cNvSpPr txBox="1"/>
          <p:nvPr/>
        </p:nvSpPr>
        <p:spPr>
          <a:xfrm>
            <a:off x="3977000" y="3823425"/>
            <a:ext cx="64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文本</a:t>
            </a:r>
            <a:endParaRPr sz="20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sp>
        <p:nvSpPr>
          <p:cNvPr id="306" name="Google Shape;306;p55"/>
          <p:cNvSpPr txBox="1"/>
          <p:nvPr/>
        </p:nvSpPr>
        <p:spPr>
          <a:xfrm>
            <a:off x="6100900" y="3823425"/>
            <a:ext cx="64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RoI</a:t>
            </a:r>
            <a:endParaRPr sz="20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 txBox="1"/>
          <p:nvPr/>
        </p:nvSpPr>
        <p:spPr>
          <a:xfrm>
            <a:off x="360000" y="360000"/>
            <a:ext cx="8270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77B8C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rPr>
              <a:t>结果</a:t>
            </a:r>
            <a:endParaRPr sz="2600">
              <a:solidFill>
                <a:srgbClr val="677B8C"/>
              </a:solidFill>
              <a:latin typeface="Optimistic Display Medium"/>
              <a:ea typeface="Optimistic Display Medium"/>
              <a:cs typeface="Optimistic Display Medium"/>
              <a:sym typeface="Optimistic Display Medium"/>
            </a:endParaRPr>
          </a:p>
        </p:txBody>
      </p:sp>
      <p:cxnSp>
        <p:nvCxnSpPr>
          <p:cNvPr id="313" name="Google Shape;313;p56"/>
          <p:cNvCxnSpPr/>
          <p:nvPr/>
        </p:nvCxnSpPr>
        <p:spPr>
          <a:xfrm>
            <a:off x="369400" y="799400"/>
            <a:ext cx="8440500" cy="0"/>
          </a:xfrm>
          <a:prstGeom prst="straightConnector1">
            <a:avLst/>
          </a:prstGeom>
          <a:noFill/>
          <a:ln cap="flat" cmpd="sng" w="19050">
            <a:solidFill>
              <a:srgbClr val="677B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56"/>
          <p:cNvSpPr txBox="1"/>
          <p:nvPr>
            <p:ph idx="4294967295" type="ctrTitle"/>
          </p:nvPr>
        </p:nvSpPr>
        <p:spPr>
          <a:xfrm>
            <a:off x="1267925" y="4869025"/>
            <a:ext cx="2051100" cy="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Niklas Muennighoff，孟念， 1800092850</a:t>
            </a:r>
            <a:endParaRPr sz="100"/>
          </a:p>
        </p:txBody>
      </p:sp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250" y="1117925"/>
            <a:ext cx="5534401" cy="325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cebook AI - All">
  <a:themeElements>
    <a:clrScheme name="Custom 20">
      <a:dk1>
        <a:srgbClr val="000000"/>
      </a:dk1>
      <a:lt1>
        <a:srgbClr val="FFFFFF"/>
      </a:lt1>
      <a:dk2>
        <a:srgbClr val="677B8C"/>
      </a:dk2>
      <a:lt2>
        <a:srgbClr val="E1E3E5"/>
      </a:lt2>
      <a:accent1>
        <a:srgbClr val="5558A2"/>
      </a:accent1>
      <a:accent2>
        <a:srgbClr val="009ED7"/>
      </a:accent2>
      <a:accent3>
        <a:srgbClr val="007E59"/>
      </a:accent3>
      <a:accent4>
        <a:srgbClr val="FFCD44"/>
      </a:accent4>
      <a:accent5>
        <a:srgbClr val="F29111"/>
      </a:accent5>
      <a:accent6>
        <a:srgbClr val="DC3746"/>
      </a:accent6>
      <a:hlink>
        <a:srgbClr val="0000EE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